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907" r:id="rId2"/>
    <p:sldId id="861" r:id="rId3"/>
    <p:sldId id="908" r:id="rId4"/>
    <p:sldId id="891" r:id="rId5"/>
    <p:sldId id="888" r:id="rId6"/>
    <p:sldId id="886" r:id="rId7"/>
    <p:sldId id="882" r:id="rId8"/>
    <p:sldId id="889" r:id="rId9"/>
    <p:sldId id="926" r:id="rId10"/>
    <p:sldId id="896" r:id="rId11"/>
    <p:sldId id="895" r:id="rId12"/>
    <p:sldId id="898" r:id="rId13"/>
    <p:sldId id="902" r:id="rId14"/>
    <p:sldId id="906" r:id="rId15"/>
    <p:sldId id="925" r:id="rId16"/>
    <p:sldId id="921" r:id="rId17"/>
    <p:sldId id="919" r:id="rId18"/>
    <p:sldId id="920" r:id="rId19"/>
    <p:sldId id="909" r:id="rId20"/>
    <p:sldId id="911" r:id="rId21"/>
    <p:sldId id="913" r:id="rId22"/>
    <p:sldId id="912" r:id="rId23"/>
    <p:sldId id="914" r:id="rId24"/>
    <p:sldId id="915" r:id="rId25"/>
    <p:sldId id="916" r:id="rId26"/>
    <p:sldId id="924" r:id="rId27"/>
    <p:sldId id="917" r:id="rId28"/>
    <p:sldId id="910" r:id="rId29"/>
    <p:sldId id="923" r:id="rId30"/>
  </p:sldIdLst>
  <p:sldSz cx="9144000" cy="6858000" type="screen4x3"/>
  <p:notesSz cx="6794500" cy="9931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B7"/>
    <a:srgbClr val="006600"/>
    <a:srgbClr val="1A9C06"/>
    <a:srgbClr val="00CC00"/>
    <a:srgbClr val="ED7DD5"/>
    <a:srgbClr val="38FEFE"/>
    <a:srgbClr val="229696"/>
    <a:srgbClr val="99FF9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333" autoAdjust="0"/>
    <p:restoredTop sz="89343" autoAdjust="0"/>
  </p:normalViewPr>
  <p:slideViewPr>
    <p:cSldViewPr snapToGrid="0" snapToObjects="1">
      <p:cViewPr varScale="1">
        <p:scale>
          <a:sx n="65" d="100"/>
          <a:sy n="65" d="100"/>
        </p:scale>
        <p:origin x="72"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1B775997-07FA-4369-A791-14ED7D20D48B}" type="datetimeFigureOut">
              <a:rPr lang="en-US" smtClean="0"/>
              <a:t>1/23/2022</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870BCC3A-62CD-4CE4-9365-22D482A2DDB5}" type="slidenum">
              <a:rPr lang="en-US" smtClean="0"/>
              <a:t>‹#›</a:t>
            </a:fld>
            <a:endParaRPr lang="en-US"/>
          </a:p>
        </p:txBody>
      </p:sp>
    </p:spTree>
    <p:extLst>
      <p:ext uri="{BB962C8B-B14F-4D97-AF65-F5344CB8AC3E}">
        <p14:creationId xmlns:p14="http://schemas.microsoft.com/office/powerpoint/2010/main" val="3549355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48645" y="0"/>
            <a:ext cx="2944283" cy="49657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63ED6C35-CA80-4D39-8DCE-B16A5F526F74}" type="datetime1">
              <a:rPr lang="en-US"/>
              <a:pPr>
                <a:defRPr/>
              </a:pPr>
              <a:t>1/23/2022</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E4AE5FC-64EE-4F2C-883E-B6F557EA2EDF}" type="slidenum">
              <a:rPr lang="en-US" altLang="en-US"/>
              <a:pPr>
                <a:defRPr/>
              </a:pPr>
              <a:t>‹#›</a:t>
            </a:fld>
            <a:endParaRPr lang="en-US" altLang="en-US"/>
          </a:p>
        </p:txBody>
      </p:sp>
    </p:spTree>
    <p:extLst>
      <p:ext uri="{BB962C8B-B14F-4D97-AF65-F5344CB8AC3E}">
        <p14:creationId xmlns:p14="http://schemas.microsoft.com/office/powerpoint/2010/main" val="41963756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6ECFEA5-C9A2-4A99-B68E-3EA341D86AA9}" type="datetime1">
              <a:rPr lang="en-US"/>
              <a:pPr>
                <a:defRPr/>
              </a:pPr>
              <a:t>1/23/2022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27ECF6-B210-4EB1-8C31-D0451E91A400}" type="slidenum">
              <a:rPr lang="en-US" altLang="en-US"/>
              <a:pPr>
                <a:defRPr/>
              </a:pPr>
              <a:t>‹#›</a:t>
            </a:fld>
            <a:endParaRPr lang="en-US" altLang="en-US"/>
          </a:p>
        </p:txBody>
      </p:sp>
    </p:spTree>
    <p:extLst>
      <p:ext uri="{BB962C8B-B14F-4D97-AF65-F5344CB8AC3E}">
        <p14:creationId xmlns:p14="http://schemas.microsoft.com/office/powerpoint/2010/main" val="381153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8AABFF0-E399-4CAA-8837-258DCFE97FE2}" type="datetime1">
              <a:rPr lang="en-US"/>
              <a:pPr>
                <a:defRPr/>
              </a:pPr>
              <a:t>1/23/2022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86417D-E165-4500-9E1B-FFDAFE7019B4}" type="slidenum">
              <a:rPr lang="en-US" altLang="en-US"/>
              <a:pPr>
                <a:defRPr/>
              </a:pPr>
              <a:t>‹#›</a:t>
            </a:fld>
            <a:endParaRPr lang="en-US" altLang="en-US"/>
          </a:p>
        </p:txBody>
      </p:sp>
    </p:spTree>
    <p:extLst>
      <p:ext uri="{BB962C8B-B14F-4D97-AF65-F5344CB8AC3E}">
        <p14:creationId xmlns:p14="http://schemas.microsoft.com/office/powerpoint/2010/main" val="24591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AC380E-DF61-457E-9B8F-B381BBAA58FE}" type="datetime1">
              <a:rPr lang="en-US"/>
              <a:pPr>
                <a:defRPr/>
              </a:pPr>
              <a:t>1/23/2022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58E587-0771-4FC5-9B17-5F68D680C16C}" type="slidenum">
              <a:rPr lang="en-US" altLang="en-US"/>
              <a:pPr>
                <a:defRPr/>
              </a:pPr>
              <a:t>‹#›</a:t>
            </a:fld>
            <a:endParaRPr lang="en-US" altLang="en-US"/>
          </a:p>
        </p:txBody>
      </p:sp>
    </p:spTree>
    <p:extLst>
      <p:ext uri="{BB962C8B-B14F-4D97-AF65-F5344CB8AC3E}">
        <p14:creationId xmlns:p14="http://schemas.microsoft.com/office/powerpoint/2010/main" val="136937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36CCE3-41A9-40E9-B599-DB70DC001288}" type="datetime1">
              <a:rPr lang="en-US"/>
              <a:pPr>
                <a:defRPr/>
              </a:pPr>
              <a:t>1/23/2022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63D560-48A9-4A01-B80E-F7AB39480827}" type="slidenum">
              <a:rPr lang="en-US" altLang="en-US"/>
              <a:pPr>
                <a:defRPr/>
              </a:pPr>
              <a:t>‹#›</a:t>
            </a:fld>
            <a:endParaRPr lang="en-US" altLang="en-US"/>
          </a:p>
        </p:txBody>
      </p:sp>
    </p:spTree>
    <p:extLst>
      <p:ext uri="{BB962C8B-B14F-4D97-AF65-F5344CB8AC3E}">
        <p14:creationId xmlns:p14="http://schemas.microsoft.com/office/powerpoint/2010/main" val="253900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23401EB-828E-496E-B982-1979C592FAD6}" type="datetime1">
              <a:rPr lang="en-US"/>
              <a:pPr>
                <a:defRPr/>
              </a:pPr>
              <a:t>1/23/2022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402B74-864B-47F2-B99C-3C9C7E6798CF}" type="slidenum">
              <a:rPr lang="en-US" altLang="en-US"/>
              <a:pPr>
                <a:defRPr/>
              </a:pPr>
              <a:t>‹#›</a:t>
            </a:fld>
            <a:endParaRPr lang="en-US" altLang="en-US"/>
          </a:p>
        </p:txBody>
      </p:sp>
    </p:spTree>
    <p:extLst>
      <p:ext uri="{BB962C8B-B14F-4D97-AF65-F5344CB8AC3E}">
        <p14:creationId xmlns:p14="http://schemas.microsoft.com/office/powerpoint/2010/main" val="385326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37EC6C2-8F3A-4EBD-A7E0-5356563312EB}" type="datetime1">
              <a:rPr lang="en-US"/>
              <a:pPr>
                <a:defRPr/>
              </a:pPr>
              <a:t>1/23/2022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CDFEE3-E6DF-437B-AB98-3079E5F7B5ED}" type="slidenum">
              <a:rPr lang="en-US" altLang="en-US"/>
              <a:pPr>
                <a:defRPr/>
              </a:pPr>
              <a:t>‹#›</a:t>
            </a:fld>
            <a:endParaRPr lang="en-US" altLang="en-US"/>
          </a:p>
        </p:txBody>
      </p:sp>
    </p:spTree>
    <p:extLst>
      <p:ext uri="{BB962C8B-B14F-4D97-AF65-F5344CB8AC3E}">
        <p14:creationId xmlns:p14="http://schemas.microsoft.com/office/powerpoint/2010/main" val="187356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4C9D1CF-3811-47CA-B7DA-C40D104CDAC3}" type="datetime1">
              <a:rPr lang="en-US"/>
              <a:pPr>
                <a:defRPr/>
              </a:pPr>
              <a:t>1/23/2022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A0B960B-C722-4710-96C2-403DF8756F1A}" type="slidenum">
              <a:rPr lang="en-US" altLang="en-US"/>
              <a:pPr>
                <a:defRPr/>
              </a:pPr>
              <a:t>‹#›</a:t>
            </a:fld>
            <a:endParaRPr lang="en-US" altLang="en-US"/>
          </a:p>
        </p:txBody>
      </p:sp>
    </p:spTree>
    <p:extLst>
      <p:ext uri="{BB962C8B-B14F-4D97-AF65-F5344CB8AC3E}">
        <p14:creationId xmlns:p14="http://schemas.microsoft.com/office/powerpoint/2010/main" val="12339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A2F17E5-5AC1-4E6C-9222-0C1222A71440}" type="datetime1">
              <a:rPr lang="en-US"/>
              <a:pPr>
                <a:defRPr/>
              </a:pPr>
              <a:t>1/23/2022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A2EF4CD-FD53-4B34-9A8E-88E3D40769C2}" type="slidenum">
              <a:rPr lang="en-US" altLang="en-US"/>
              <a:pPr>
                <a:defRPr/>
              </a:pPr>
              <a:t>‹#›</a:t>
            </a:fld>
            <a:endParaRPr lang="en-US" altLang="en-US"/>
          </a:p>
        </p:txBody>
      </p:sp>
    </p:spTree>
    <p:extLst>
      <p:ext uri="{BB962C8B-B14F-4D97-AF65-F5344CB8AC3E}">
        <p14:creationId xmlns:p14="http://schemas.microsoft.com/office/powerpoint/2010/main" val="38484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05FE1D-87D4-4497-BBBD-C6CEEF2FD7DF}" type="datetime1">
              <a:rPr lang="en-US"/>
              <a:pPr>
                <a:defRPr/>
              </a:pPr>
              <a:t>1/23/2022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62559AA-25EA-428A-9CFC-5AD3188393A4}" type="slidenum">
              <a:rPr lang="en-US" altLang="en-US"/>
              <a:pPr>
                <a:defRPr/>
              </a:pPr>
              <a:t>‹#›</a:t>
            </a:fld>
            <a:endParaRPr lang="en-US" altLang="en-US"/>
          </a:p>
        </p:txBody>
      </p:sp>
    </p:spTree>
    <p:extLst>
      <p:ext uri="{BB962C8B-B14F-4D97-AF65-F5344CB8AC3E}">
        <p14:creationId xmlns:p14="http://schemas.microsoft.com/office/powerpoint/2010/main" val="8531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C5EA0E-EC1E-47C6-BF76-2D238049FA89}" type="datetime1">
              <a:rPr lang="en-US"/>
              <a:pPr>
                <a:defRPr/>
              </a:pPr>
              <a:t>1/23/2022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C69C07E-216F-4E93-ADF2-E10DAA26CBE7}" type="slidenum">
              <a:rPr lang="en-US" altLang="en-US"/>
              <a:pPr>
                <a:defRPr/>
              </a:pPr>
              <a:t>‹#›</a:t>
            </a:fld>
            <a:endParaRPr lang="en-US" altLang="en-US"/>
          </a:p>
        </p:txBody>
      </p:sp>
    </p:spTree>
    <p:extLst>
      <p:ext uri="{BB962C8B-B14F-4D97-AF65-F5344CB8AC3E}">
        <p14:creationId xmlns:p14="http://schemas.microsoft.com/office/powerpoint/2010/main" val="288016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577D3D9-4C8B-4315-B83C-BEA1CD4151DD}" type="datetime1">
              <a:rPr lang="en-US"/>
              <a:pPr>
                <a:defRPr/>
              </a:pPr>
              <a:t>1/23/2022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AE4D92-24CD-4645-AE34-A4F1683DC058}" type="slidenum">
              <a:rPr lang="en-US" altLang="en-US"/>
              <a:pPr>
                <a:defRPr/>
              </a:pPr>
              <a:t>‹#›</a:t>
            </a:fld>
            <a:endParaRPr lang="en-US" altLang="en-US"/>
          </a:p>
        </p:txBody>
      </p:sp>
    </p:spTree>
    <p:extLst>
      <p:ext uri="{BB962C8B-B14F-4D97-AF65-F5344CB8AC3E}">
        <p14:creationId xmlns:p14="http://schemas.microsoft.com/office/powerpoint/2010/main" val="8617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6FD6670C-80D7-4ECE-9562-9965F6B5B1F0}" type="datetime1">
              <a:rPr lang="en-US"/>
              <a:pPr>
                <a:defRPr/>
              </a:pPr>
              <a:t>1/23/2022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7469F601-46EC-4466-BC77-A25BF58E7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0.png"/><Relationship Id="rId7"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2" Type="http://schemas.openxmlformats.org/officeDocument/2006/relationships/image" Target="../media/image75.emf"/><Relationship Id="rId1" Type="http://schemas.openxmlformats.org/officeDocument/2006/relationships/slideLayout" Target="../slideLayouts/slideLayout7.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5600" y="314036"/>
            <a:ext cx="5314275" cy="369332"/>
          </a:xfrm>
          <a:prstGeom prst="rect">
            <a:avLst/>
          </a:prstGeom>
          <a:noFill/>
        </p:spPr>
        <p:txBody>
          <a:bodyPr wrap="none" rtlCol="0">
            <a:spAutoFit/>
          </a:bodyPr>
          <a:lstStyle/>
          <a:p>
            <a:r>
              <a:rPr lang="en-US" b="1" dirty="0" smtClean="0"/>
              <a:t>Functional Diversity and Ecosystem Functions</a:t>
            </a:r>
            <a:endParaRPr lang="en-US" b="1"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0997" y="1025113"/>
            <a:ext cx="4524111" cy="3463759"/>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43796" y="3158835"/>
            <a:ext cx="4900204" cy="3611419"/>
          </a:xfrm>
          <a:prstGeom prst="rect">
            <a:avLst/>
          </a:prstGeom>
        </p:spPr>
      </p:pic>
    </p:spTree>
    <p:extLst>
      <p:ext uri="{BB962C8B-B14F-4D97-AF65-F5344CB8AC3E}">
        <p14:creationId xmlns:p14="http://schemas.microsoft.com/office/powerpoint/2010/main" val="3701107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716" y="694348"/>
            <a:ext cx="4979302" cy="2391518"/>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7233" y="3140364"/>
            <a:ext cx="4167311" cy="3671454"/>
          </a:xfrm>
          <a:prstGeom prst="rect">
            <a:avLst/>
          </a:prstGeom>
        </p:spPr>
      </p:pic>
      <p:sp>
        <p:nvSpPr>
          <p:cNvPr id="5" name="TextBox 4"/>
          <p:cNvSpPr txBox="1"/>
          <p:nvPr/>
        </p:nvSpPr>
        <p:spPr>
          <a:xfrm>
            <a:off x="1250830" y="6297283"/>
            <a:ext cx="2121093" cy="369332"/>
          </a:xfrm>
          <a:prstGeom prst="rect">
            <a:avLst/>
          </a:prstGeom>
          <a:noFill/>
        </p:spPr>
        <p:txBody>
          <a:bodyPr wrap="none" rtlCol="0">
            <a:spAutoFit/>
          </a:bodyPr>
          <a:lstStyle/>
          <a:p>
            <a:r>
              <a:rPr lang="en-US" dirty="0" smtClean="0"/>
              <a:t>Mouillot et al. 2016</a:t>
            </a:r>
            <a:endParaRPr lang="en-US" dirty="0"/>
          </a:p>
        </p:txBody>
      </p:sp>
      <p:pic>
        <p:nvPicPr>
          <p:cNvPr id="3" name="Picture 2"/>
          <p:cNvPicPr>
            <a:picLocks noChangeAspect="1"/>
          </p:cNvPicPr>
          <p:nvPr/>
        </p:nvPicPr>
        <p:blipFill>
          <a:blip r:embed="rId4"/>
          <a:stretch>
            <a:fillRect/>
          </a:stretch>
        </p:blipFill>
        <p:spPr>
          <a:xfrm>
            <a:off x="158894" y="3591934"/>
            <a:ext cx="2619375" cy="1743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3306" y="422812"/>
            <a:ext cx="2473347" cy="1393214"/>
          </a:xfrm>
          <a:prstGeom prst="rect">
            <a:avLst/>
          </a:prstGeom>
        </p:spPr>
      </p:pic>
    </p:spTree>
    <p:extLst>
      <p:ext uri="{BB962C8B-B14F-4D97-AF65-F5344CB8AC3E}">
        <p14:creationId xmlns:p14="http://schemas.microsoft.com/office/powerpoint/2010/main" val="3676381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4538" y="1043709"/>
            <a:ext cx="6747607" cy="5093233"/>
          </a:xfrm>
          <a:prstGeom prst="rect">
            <a:avLst/>
          </a:prstGeom>
        </p:spPr>
      </p:pic>
      <p:sp>
        <p:nvSpPr>
          <p:cNvPr id="5" name="TextBox 4"/>
          <p:cNvSpPr txBox="1"/>
          <p:nvPr/>
        </p:nvSpPr>
        <p:spPr>
          <a:xfrm>
            <a:off x="6444762" y="6466684"/>
            <a:ext cx="1992853" cy="369332"/>
          </a:xfrm>
          <a:prstGeom prst="rect">
            <a:avLst/>
          </a:prstGeom>
          <a:noFill/>
        </p:spPr>
        <p:txBody>
          <a:bodyPr wrap="none" rtlCol="0">
            <a:spAutoFit/>
          </a:bodyPr>
          <a:lstStyle/>
          <a:p>
            <a:r>
              <a:rPr lang="en-US" dirty="0" smtClean="0"/>
              <a:t>Winter et al. 2009</a:t>
            </a:r>
            <a:endParaRPr lang="en-US" dirty="0"/>
          </a:p>
        </p:txBody>
      </p:sp>
    </p:spTree>
    <p:extLst>
      <p:ext uri="{BB962C8B-B14F-4D97-AF65-F5344CB8AC3E}">
        <p14:creationId xmlns:p14="http://schemas.microsoft.com/office/powerpoint/2010/main" val="2137968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406" y="823820"/>
            <a:ext cx="4157210" cy="2978300"/>
          </a:xfrm>
          <a:prstGeom prst="rect">
            <a:avLst/>
          </a:prstGeom>
        </p:spPr>
      </p:pic>
      <p:sp>
        <p:nvSpPr>
          <p:cNvPr id="5" name="TextBox 4"/>
          <p:cNvSpPr txBox="1"/>
          <p:nvPr/>
        </p:nvSpPr>
        <p:spPr>
          <a:xfrm>
            <a:off x="1022124" y="137632"/>
            <a:ext cx="6678431" cy="461665"/>
          </a:xfrm>
          <a:prstGeom prst="rect">
            <a:avLst/>
          </a:prstGeom>
          <a:noFill/>
        </p:spPr>
        <p:txBody>
          <a:bodyPr wrap="none" rtlCol="0">
            <a:spAutoFit/>
          </a:bodyPr>
          <a:lstStyle/>
          <a:p>
            <a:r>
              <a:rPr lang="en-US" sz="2400" b="1" dirty="0" smtClean="0"/>
              <a:t>Correlation between traits and phylogenies?</a:t>
            </a:r>
            <a:endParaRPr lang="en-US" sz="2400" b="1"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50691" y="599886"/>
            <a:ext cx="4038545" cy="5874805"/>
          </a:xfrm>
          <a:prstGeom prst="rect">
            <a:avLst/>
          </a:prstGeom>
        </p:spPr>
      </p:pic>
      <p:sp>
        <p:nvSpPr>
          <p:cNvPr id="7" name="TextBox 6"/>
          <p:cNvSpPr txBox="1"/>
          <p:nvPr/>
        </p:nvSpPr>
        <p:spPr>
          <a:xfrm>
            <a:off x="6288657" y="6469484"/>
            <a:ext cx="1377300" cy="369332"/>
          </a:xfrm>
          <a:prstGeom prst="rect">
            <a:avLst/>
          </a:prstGeom>
          <a:noFill/>
        </p:spPr>
        <p:txBody>
          <a:bodyPr wrap="none" rtlCol="0">
            <a:spAutoFit/>
          </a:bodyPr>
          <a:lstStyle/>
          <a:p>
            <a:r>
              <a:rPr lang="en-US" dirty="0" smtClean="0"/>
              <a:t>Losos 2005</a:t>
            </a:r>
            <a:endParaRPr lang="en-US" dirty="0"/>
          </a:p>
        </p:txBody>
      </p:sp>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30033" y="3747265"/>
            <a:ext cx="2700949" cy="3110736"/>
          </a:xfrm>
          <a:prstGeom prst="rect">
            <a:avLst/>
          </a:prstGeom>
        </p:spPr>
      </p:pic>
    </p:spTree>
    <p:extLst>
      <p:ext uri="{BB962C8B-B14F-4D97-AF65-F5344CB8AC3E}">
        <p14:creationId xmlns:p14="http://schemas.microsoft.com/office/powerpoint/2010/main" val="35764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0578" y="148309"/>
            <a:ext cx="5158785" cy="523220"/>
          </a:xfrm>
          <a:prstGeom prst="rect">
            <a:avLst/>
          </a:prstGeom>
          <a:noFill/>
        </p:spPr>
        <p:txBody>
          <a:bodyPr wrap="none" rtlCol="0">
            <a:spAutoFit/>
          </a:bodyPr>
          <a:lstStyle/>
          <a:p>
            <a:r>
              <a:rPr lang="en-US" sz="2800" b="1" dirty="0" smtClean="0"/>
              <a:t>What about functional traits?</a:t>
            </a:r>
            <a:endParaRPr lang="en-US" sz="2800" b="1"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6630" y="2628216"/>
            <a:ext cx="5662270" cy="4103881"/>
          </a:xfrm>
          <a:prstGeom prst="rect">
            <a:avLst/>
          </a:prstGeom>
        </p:spPr>
      </p:pic>
      <p:sp>
        <p:nvSpPr>
          <p:cNvPr id="4" name="TextBox 3"/>
          <p:cNvSpPr txBox="1"/>
          <p:nvPr/>
        </p:nvSpPr>
        <p:spPr>
          <a:xfrm>
            <a:off x="6894348" y="6488668"/>
            <a:ext cx="1787669" cy="369332"/>
          </a:xfrm>
          <a:prstGeom prst="rect">
            <a:avLst/>
          </a:prstGeom>
          <a:noFill/>
        </p:spPr>
        <p:txBody>
          <a:bodyPr wrap="none" rtlCol="0">
            <a:spAutoFit/>
          </a:bodyPr>
          <a:lstStyle/>
          <a:p>
            <a:r>
              <a:rPr lang="en-US" dirty="0" smtClean="0"/>
              <a:t>Diaz et al. 2016</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32024"/>
            <a:ext cx="5735782" cy="1587484"/>
          </a:xfrm>
          <a:prstGeom prst="rect">
            <a:avLst/>
          </a:prstGeom>
        </p:spPr>
      </p:pic>
    </p:spTree>
    <p:extLst>
      <p:ext uri="{BB962C8B-B14F-4D97-AF65-F5344CB8AC3E}">
        <p14:creationId xmlns:p14="http://schemas.microsoft.com/office/powerpoint/2010/main" val="4205397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8310" y="27562"/>
            <a:ext cx="5237331" cy="369332"/>
          </a:xfrm>
          <a:prstGeom prst="rect">
            <a:avLst/>
          </a:prstGeom>
          <a:noFill/>
        </p:spPr>
        <p:txBody>
          <a:bodyPr wrap="none" rtlCol="0">
            <a:spAutoFit/>
          </a:bodyPr>
          <a:lstStyle/>
          <a:p>
            <a:r>
              <a:rPr lang="en-US" b="1" dirty="0" smtClean="0"/>
              <a:t>Comparing taxonomic and functional patterns</a:t>
            </a:r>
            <a:endParaRPr lang="en-US" b="1" dirty="0"/>
          </a:p>
        </p:txBody>
      </p:sp>
      <p:sp>
        <p:nvSpPr>
          <p:cNvPr id="3" name="TextBox 2"/>
          <p:cNvSpPr txBox="1"/>
          <p:nvPr/>
        </p:nvSpPr>
        <p:spPr>
          <a:xfrm>
            <a:off x="6802187" y="6134986"/>
            <a:ext cx="2082621" cy="369332"/>
          </a:xfrm>
          <a:prstGeom prst="rect">
            <a:avLst/>
          </a:prstGeom>
          <a:noFill/>
        </p:spPr>
        <p:txBody>
          <a:bodyPr wrap="none" rtlCol="0">
            <a:spAutoFit/>
          </a:bodyPr>
          <a:lstStyle/>
          <a:p>
            <a:r>
              <a:rPr lang="en-US" dirty="0" smtClean="0"/>
              <a:t>Fukami et al. 2005</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0551" y="492615"/>
            <a:ext cx="3880086" cy="6011703"/>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9011" y="1518249"/>
            <a:ext cx="4868340" cy="3243532"/>
          </a:xfrm>
          <a:prstGeom prst="rect">
            <a:avLst/>
          </a:prstGeom>
        </p:spPr>
      </p:pic>
    </p:spTree>
    <p:extLst>
      <p:ext uri="{BB962C8B-B14F-4D97-AF65-F5344CB8AC3E}">
        <p14:creationId xmlns:p14="http://schemas.microsoft.com/office/powerpoint/2010/main" val="3103207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0586" y="2943565"/>
            <a:ext cx="6460478" cy="374707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5070764" cy="2850119"/>
          </a:xfrm>
          <a:prstGeom prst="rect">
            <a:avLst/>
          </a:prstGeom>
        </p:spPr>
      </p:pic>
    </p:spTree>
    <p:extLst>
      <p:ext uri="{BB962C8B-B14F-4D97-AF65-F5344CB8AC3E}">
        <p14:creationId xmlns:p14="http://schemas.microsoft.com/office/powerpoint/2010/main" val="1142648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02" y="1969998"/>
            <a:ext cx="4790823" cy="4773424"/>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703" y="4195038"/>
            <a:ext cx="1624848" cy="108255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1908" y="4878851"/>
            <a:ext cx="1689502" cy="112633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67" y="5829079"/>
            <a:ext cx="1474025" cy="982684"/>
          </a:xfrm>
          <a:prstGeom prst="rect">
            <a:avLst/>
          </a:prstGeom>
        </p:spPr>
      </p:pic>
      <p:pic>
        <p:nvPicPr>
          <p:cNvPr id="6" name="Picture 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047151" y="5640969"/>
            <a:ext cx="1083546" cy="1157007"/>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97178" y="2257612"/>
            <a:ext cx="1932998" cy="1192623"/>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5154" y="2968134"/>
            <a:ext cx="1139946" cy="959834"/>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63530" y="517236"/>
            <a:ext cx="3862215" cy="2563545"/>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09557" y="2410556"/>
            <a:ext cx="1867185" cy="1867185"/>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29137" y="1281981"/>
            <a:ext cx="1944855" cy="1944855"/>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763594" y="103451"/>
            <a:ext cx="2313541" cy="1542360"/>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06358" y="4398745"/>
            <a:ext cx="3682711" cy="2413018"/>
          </a:xfrm>
          <a:prstGeom prst="rect">
            <a:avLst/>
          </a:prstGeom>
        </p:spPr>
      </p:pic>
    </p:spTree>
    <p:extLst>
      <p:ext uri="{BB962C8B-B14F-4D97-AF65-F5344CB8AC3E}">
        <p14:creationId xmlns:p14="http://schemas.microsoft.com/office/powerpoint/2010/main" val="31997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054" y="797130"/>
            <a:ext cx="3112404" cy="271609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4713048"/>
            <a:ext cx="4244741" cy="160177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50619" y="325492"/>
            <a:ext cx="4654956" cy="5393542"/>
          </a:xfrm>
          <a:prstGeom prst="rect">
            <a:avLst/>
          </a:prstGeom>
        </p:spPr>
      </p:pic>
    </p:spTree>
    <p:extLst>
      <p:ext uri="{BB962C8B-B14F-4D97-AF65-F5344CB8AC3E}">
        <p14:creationId xmlns:p14="http://schemas.microsoft.com/office/powerpoint/2010/main" val="798346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3704" y="3150520"/>
            <a:ext cx="4799227" cy="3546629"/>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0674"/>
            <a:ext cx="4649300" cy="310823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8120" y="3905473"/>
            <a:ext cx="1624848" cy="108255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54453" y="1892082"/>
            <a:ext cx="1689502" cy="1126335"/>
          </a:xfrm>
          <a:prstGeom prst="rect">
            <a:avLst/>
          </a:prstGeom>
        </p:spPr>
      </p:pic>
      <p:pic>
        <p:nvPicPr>
          <p:cNvPr id="6" name="Picture 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2775" y="5625797"/>
            <a:ext cx="1083546" cy="1157007"/>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93323" y="567357"/>
            <a:ext cx="1932998" cy="1192623"/>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60090" y="4541350"/>
            <a:ext cx="1139946" cy="959834"/>
          </a:xfrm>
          <a:prstGeom prst="rect">
            <a:avLst/>
          </a:prstGeom>
        </p:spPr>
      </p:pic>
    </p:spTree>
    <p:extLst>
      <p:ext uri="{BB962C8B-B14F-4D97-AF65-F5344CB8AC3E}">
        <p14:creationId xmlns:p14="http://schemas.microsoft.com/office/powerpoint/2010/main" val="3352636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form of diversity – function relationships. Most... |  Download Scientific Diagram"/>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3749965"/>
            <a:ext cx="8645582" cy="3269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8730" y="0"/>
            <a:ext cx="2376544" cy="3469757"/>
          </a:xfrm>
          <a:prstGeom prst="rect">
            <a:avLst/>
          </a:prstGeom>
        </p:spPr>
      </p:pic>
    </p:spTree>
    <p:extLst>
      <p:ext uri="{BB962C8B-B14F-4D97-AF65-F5344CB8AC3E}">
        <p14:creationId xmlns:p14="http://schemas.microsoft.com/office/powerpoint/2010/main" val="395547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email">
            <a:extLst>
              <a:ext uri="{28A0092B-C50C-407E-A947-70E740481C1C}">
                <a14:useLocalDpi xmlns:a14="http://schemas.microsoft.com/office/drawing/2010/main"/>
              </a:ext>
            </a:extLst>
          </a:blip>
          <a:srcRect t="12016" r="52467"/>
          <a:stretch/>
        </p:blipFill>
        <p:spPr>
          <a:xfrm>
            <a:off x="852758" y="1259457"/>
            <a:ext cx="4641862" cy="4725678"/>
          </a:xfrm>
          <a:prstGeom prst="rect">
            <a:avLst/>
          </a:prstGeom>
        </p:spPr>
      </p:pic>
      <p:sp>
        <p:nvSpPr>
          <p:cNvPr id="5" name="Rectangle 4"/>
          <p:cNvSpPr/>
          <p:nvPr/>
        </p:nvSpPr>
        <p:spPr>
          <a:xfrm>
            <a:off x="3967745" y="199270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10545" y="2625306"/>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60689" y="340232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05081" y="4206815"/>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Brace 8"/>
          <p:cNvSpPr/>
          <p:nvPr/>
        </p:nvSpPr>
        <p:spPr>
          <a:xfrm rot="2488186">
            <a:off x="3815345" y="2452669"/>
            <a:ext cx="569343" cy="2881222"/>
          </a:xfrm>
          <a:prstGeom prst="rightBrace">
            <a:avLst>
              <a:gd name="adj1" fmla="val 8333"/>
              <a:gd name="adj2" fmla="val 514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V="1">
            <a:off x="4713344" y="3165894"/>
            <a:ext cx="1695676" cy="836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713344" y="4002657"/>
            <a:ext cx="1695676" cy="46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07167" y="4002657"/>
            <a:ext cx="1574906" cy="1112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09020" y="2937944"/>
            <a:ext cx="2704657" cy="646331"/>
          </a:xfrm>
          <a:prstGeom prst="rect">
            <a:avLst/>
          </a:prstGeom>
          <a:noFill/>
        </p:spPr>
        <p:txBody>
          <a:bodyPr wrap="square" rtlCol="0">
            <a:spAutoFit/>
          </a:bodyPr>
          <a:lstStyle/>
          <a:p>
            <a:r>
              <a:rPr lang="en-US" dirty="0" smtClean="0">
                <a:latin typeface="Symbol" panose="05050102010706020507" pitchFamily="18" charset="2"/>
              </a:rPr>
              <a:t>a</a:t>
            </a:r>
            <a:r>
              <a:rPr lang="en-US" dirty="0" smtClean="0"/>
              <a:t>, richness, evenness, diversity entropy</a:t>
            </a:r>
            <a:endParaRPr lang="en-US" dirty="0"/>
          </a:p>
        </p:txBody>
      </p:sp>
      <p:sp>
        <p:nvSpPr>
          <p:cNvPr id="20" name="TextBox 19"/>
          <p:cNvSpPr txBox="1"/>
          <p:nvPr/>
        </p:nvSpPr>
        <p:spPr>
          <a:xfrm>
            <a:off x="6409020" y="3812225"/>
            <a:ext cx="2704657" cy="646331"/>
          </a:xfrm>
          <a:prstGeom prst="rect">
            <a:avLst/>
          </a:prstGeom>
          <a:noFill/>
        </p:spPr>
        <p:txBody>
          <a:bodyPr wrap="square" rtlCol="0">
            <a:spAutoFit/>
          </a:bodyPr>
          <a:lstStyle/>
          <a:p>
            <a:r>
              <a:rPr lang="en-US" dirty="0" smtClean="0">
                <a:latin typeface="Symbol" panose="05050102010706020507" pitchFamily="18" charset="2"/>
              </a:rPr>
              <a:t>b</a:t>
            </a:r>
            <a:r>
              <a:rPr lang="en-US" dirty="0" smtClean="0"/>
              <a:t>, similarity, distance decay</a:t>
            </a:r>
            <a:endParaRPr lang="en-US" dirty="0"/>
          </a:p>
        </p:txBody>
      </p:sp>
      <p:sp>
        <p:nvSpPr>
          <p:cNvPr id="21" name="TextBox 20"/>
          <p:cNvSpPr txBox="1"/>
          <p:nvPr/>
        </p:nvSpPr>
        <p:spPr>
          <a:xfrm>
            <a:off x="6222235" y="4863140"/>
            <a:ext cx="2704657" cy="369332"/>
          </a:xfrm>
          <a:prstGeom prst="rect">
            <a:avLst/>
          </a:prstGeom>
          <a:noFill/>
        </p:spPr>
        <p:txBody>
          <a:bodyPr wrap="square" rtlCol="0">
            <a:spAutoFit/>
          </a:bodyPr>
          <a:lstStyle/>
          <a:p>
            <a:r>
              <a:rPr lang="en-US" dirty="0" smtClean="0">
                <a:latin typeface="Symbol" panose="05050102010706020507" pitchFamily="18" charset="2"/>
              </a:rPr>
              <a:t>g</a:t>
            </a:r>
            <a:r>
              <a:rPr lang="en-US" dirty="0" smtClean="0"/>
              <a:t>, SAR, EAR, </a:t>
            </a:r>
            <a:r>
              <a:rPr lang="en-US" dirty="0" err="1" smtClean="0"/>
              <a:t>etc</a:t>
            </a:r>
            <a:endParaRPr lang="en-US" dirty="0"/>
          </a:p>
        </p:txBody>
      </p:sp>
      <p:sp>
        <p:nvSpPr>
          <p:cNvPr id="22" name="TextBox 21"/>
          <p:cNvSpPr txBox="1"/>
          <p:nvPr/>
        </p:nvSpPr>
        <p:spPr>
          <a:xfrm>
            <a:off x="1439217" y="419014"/>
            <a:ext cx="6519734" cy="369332"/>
          </a:xfrm>
          <a:prstGeom prst="rect">
            <a:avLst/>
          </a:prstGeom>
          <a:noFill/>
        </p:spPr>
        <p:txBody>
          <a:bodyPr wrap="none" rtlCol="0">
            <a:spAutoFit/>
          </a:bodyPr>
          <a:lstStyle/>
          <a:p>
            <a:r>
              <a:rPr lang="en-US" b="1" dirty="0" smtClean="0"/>
              <a:t>Any measure of diversity only captures part of the picture</a:t>
            </a:r>
            <a:endParaRPr lang="en-US" b="1" dirty="0"/>
          </a:p>
        </p:txBody>
      </p:sp>
    </p:spTree>
    <p:extLst>
      <p:ext uri="{BB962C8B-B14F-4D97-AF65-F5344CB8AC3E}">
        <p14:creationId xmlns:p14="http://schemas.microsoft.com/office/powerpoint/2010/main" val="276944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5071" y="3036259"/>
            <a:ext cx="2518886" cy="2910898"/>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079" y="2830273"/>
            <a:ext cx="1948873" cy="3116884"/>
          </a:xfrm>
          <a:prstGeom prst="rect">
            <a:avLst/>
          </a:prstGeom>
        </p:spPr>
      </p:pic>
      <p:sp>
        <p:nvSpPr>
          <p:cNvPr id="4" name="Rectangle 3"/>
          <p:cNvSpPr/>
          <p:nvPr/>
        </p:nvSpPr>
        <p:spPr>
          <a:xfrm>
            <a:off x="563416" y="880009"/>
            <a:ext cx="7208982" cy="1477328"/>
          </a:xfrm>
          <a:prstGeom prst="rect">
            <a:avLst/>
          </a:prstGeom>
        </p:spPr>
        <p:txBody>
          <a:bodyPr wrap="square">
            <a:spAutoFit/>
          </a:bodyPr>
          <a:lstStyle/>
          <a:p>
            <a:r>
              <a:rPr lang="en-US" dirty="0"/>
              <a:t>“simple communities were more easily upset than that of richer ones; that is, more subject to destructive oscillations in populations, and more vulnerable to invasions</a:t>
            </a:r>
            <a:r>
              <a:rPr lang="en-US" dirty="0" smtClean="0"/>
              <a:t>” </a:t>
            </a:r>
          </a:p>
          <a:p>
            <a:endParaRPr lang="en-US" dirty="0"/>
          </a:p>
          <a:p>
            <a:r>
              <a:rPr lang="en-US" dirty="0" smtClean="0"/>
              <a:t>												C. Elton 1958</a:t>
            </a:r>
            <a:endParaRPr lang="en-US" dirty="0"/>
          </a:p>
        </p:txBody>
      </p:sp>
      <p:sp>
        <p:nvSpPr>
          <p:cNvPr id="5" name="TextBox 4"/>
          <p:cNvSpPr txBox="1"/>
          <p:nvPr/>
        </p:nvSpPr>
        <p:spPr>
          <a:xfrm>
            <a:off x="1634836" y="369455"/>
            <a:ext cx="4224233" cy="369332"/>
          </a:xfrm>
          <a:prstGeom prst="rect">
            <a:avLst/>
          </a:prstGeom>
          <a:noFill/>
        </p:spPr>
        <p:txBody>
          <a:bodyPr wrap="none" rtlCol="0">
            <a:spAutoFit/>
          </a:bodyPr>
          <a:lstStyle/>
          <a:p>
            <a:r>
              <a:rPr lang="en-US" b="1" dirty="0" smtClean="0"/>
              <a:t>Biodiversity and Ecosystem Stability</a:t>
            </a:r>
            <a:endParaRPr lang="en-US" b="1" dirty="0"/>
          </a:p>
        </p:txBody>
      </p:sp>
      <p:sp>
        <p:nvSpPr>
          <p:cNvPr id="6" name="TextBox 5"/>
          <p:cNvSpPr txBox="1"/>
          <p:nvPr/>
        </p:nvSpPr>
        <p:spPr>
          <a:xfrm>
            <a:off x="6705600" y="6308559"/>
            <a:ext cx="1826141" cy="369332"/>
          </a:xfrm>
          <a:prstGeom prst="rect">
            <a:avLst/>
          </a:prstGeom>
          <a:noFill/>
        </p:spPr>
        <p:txBody>
          <a:bodyPr wrap="none" rtlCol="0">
            <a:spAutoFit/>
          </a:bodyPr>
          <a:lstStyle/>
          <a:p>
            <a:r>
              <a:rPr lang="en-US" dirty="0" smtClean="0"/>
              <a:t>MacArthur 1955</a:t>
            </a:r>
            <a:endParaRPr lang="en-US" dirty="0"/>
          </a:p>
        </p:txBody>
      </p:sp>
    </p:spTree>
    <p:extLst>
      <p:ext uri="{BB962C8B-B14F-4D97-AF65-F5344CB8AC3E}">
        <p14:creationId xmlns:p14="http://schemas.microsoft.com/office/powerpoint/2010/main" val="2063627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2305" y="1072861"/>
            <a:ext cx="6524625" cy="188595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1309" y="3418746"/>
            <a:ext cx="4072187" cy="3235086"/>
          </a:xfrm>
          <a:prstGeom prst="rect">
            <a:avLst/>
          </a:prstGeom>
        </p:spPr>
      </p:pic>
      <p:sp>
        <p:nvSpPr>
          <p:cNvPr id="4" name="TextBox 3"/>
          <p:cNvSpPr txBox="1"/>
          <p:nvPr/>
        </p:nvSpPr>
        <p:spPr>
          <a:xfrm>
            <a:off x="5126182" y="6469166"/>
            <a:ext cx="1950748" cy="369332"/>
          </a:xfrm>
          <a:prstGeom prst="rect">
            <a:avLst/>
          </a:prstGeom>
          <a:noFill/>
        </p:spPr>
        <p:txBody>
          <a:bodyPr wrap="square" rtlCol="0">
            <a:spAutoFit/>
          </a:bodyPr>
          <a:lstStyle/>
          <a:p>
            <a:r>
              <a:rPr lang="en-US" dirty="0" smtClean="0"/>
              <a:t>Stone 2018</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3069" y="3418745"/>
            <a:ext cx="1975986" cy="3053797"/>
          </a:xfrm>
          <a:prstGeom prst="rect">
            <a:avLst/>
          </a:prstGeom>
        </p:spPr>
      </p:pic>
    </p:spTree>
    <p:extLst>
      <p:ext uri="{BB962C8B-B14F-4D97-AF65-F5344CB8AC3E}">
        <p14:creationId xmlns:p14="http://schemas.microsoft.com/office/powerpoint/2010/main" val="3773648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40403" y="1186427"/>
            <a:ext cx="2977715" cy="376627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3011" y="3990109"/>
            <a:ext cx="3265057" cy="2745508"/>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905" y="785090"/>
            <a:ext cx="2643521" cy="2824162"/>
          </a:xfrm>
          <a:prstGeom prst="rect">
            <a:avLst/>
          </a:prstGeom>
        </p:spPr>
      </p:pic>
    </p:spTree>
    <p:extLst>
      <p:ext uri="{BB962C8B-B14F-4D97-AF65-F5344CB8AC3E}">
        <p14:creationId xmlns:p14="http://schemas.microsoft.com/office/powerpoint/2010/main" val="1133715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2131" y="75641"/>
            <a:ext cx="5811251" cy="6619983"/>
          </a:xfrm>
          <a:prstGeom prst="rect">
            <a:avLst/>
          </a:prstGeom>
        </p:spPr>
      </p:pic>
      <p:sp>
        <p:nvSpPr>
          <p:cNvPr id="3" name="TextBox 2"/>
          <p:cNvSpPr txBox="1"/>
          <p:nvPr/>
        </p:nvSpPr>
        <p:spPr>
          <a:xfrm>
            <a:off x="5919537" y="5530923"/>
            <a:ext cx="2993127" cy="369332"/>
          </a:xfrm>
          <a:prstGeom prst="rect">
            <a:avLst/>
          </a:prstGeom>
          <a:noFill/>
        </p:spPr>
        <p:txBody>
          <a:bodyPr wrap="none" rtlCol="0">
            <a:spAutoFit/>
          </a:bodyPr>
          <a:lstStyle/>
          <a:p>
            <a:r>
              <a:rPr lang="en-US" dirty="0" err="1" smtClean="0"/>
              <a:t>Thibault</a:t>
            </a:r>
            <a:r>
              <a:rPr lang="en-US" dirty="0" smtClean="0"/>
              <a:t> and Connolly 2013</a:t>
            </a:r>
            <a:endParaRPr lang="en-US" dirty="0"/>
          </a:p>
        </p:txBody>
      </p:sp>
      <p:sp>
        <p:nvSpPr>
          <p:cNvPr id="4" name="Rectangle 3"/>
          <p:cNvSpPr/>
          <p:nvPr/>
        </p:nvSpPr>
        <p:spPr>
          <a:xfrm>
            <a:off x="5265019" y="4181556"/>
            <a:ext cx="3878981" cy="923330"/>
          </a:xfrm>
          <a:prstGeom prst="rect">
            <a:avLst/>
          </a:prstGeom>
        </p:spPr>
        <p:txBody>
          <a:bodyPr wrap="square">
            <a:spAutoFit/>
          </a:bodyPr>
          <a:lstStyle/>
          <a:p>
            <a:r>
              <a:rPr lang="en-US" i="1" dirty="0"/>
              <a:t>Understanding diversity–stability relationships: towards a unified model of portfolio effects</a:t>
            </a:r>
          </a:p>
        </p:txBody>
      </p:sp>
    </p:spTree>
    <p:extLst>
      <p:ext uri="{BB962C8B-B14F-4D97-AF65-F5344CB8AC3E}">
        <p14:creationId xmlns:p14="http://schemas.microsoft.com/office/powerpoint/2010/main" val="8072451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928" y="-194408"/>
            <a:ext cx="6685106" cy="6042035"/>
          </a:xfrm>
          <a:prstGeom prst="rect">
            <a:avLst/>
          </a:prstGeom>
        </p:spPr>
      </p:pic>
      <p:sp>
        <p:nvSpPr>
          <p:cNvPr id="3" name="Rectangle 2"/>
          <p:cNvSpPr/>
          <p:nvPr/>
        </p:nvSpPr>
        <p:spPr>
          <a:xfrm>
            <a:off x="895928" y="6052235"/>
            <a:ext cx="7139708" cy="646331"/>
          </a:xfrm>
          <a:prstGeom prst="rect">
            <a:avLst/>
          </a:prstGeom>
        </p:spPr>
        <p:txBody>
          <a:bodyPr wrap="square">
            <a:spAutoFit/>
          </a:bodyPr>
          <a:lstStyle/>
          <a:p>
            <a:r>
              <a:rPr lang="en-US" dirty="0"/>
              <a:t>No complexity–stability relationship in empirical </a:t>
            </a:r>
            <a:r>
              <a:rPr lang="en-US" dirty="0" smtClean="0"/>
              <a:t>ecosystems </a:t>
            </a:r>
            <a:r>
              <a:rPr lang="en-US" dirty="0" err="1" smtClean="0"/>
              <a:t>Jaquet</a:t>
            </a:r>
            <a:r>
              <a:rPr lang="en-US" dirty="0" smtClean="0"/>
              <a:t> et al. 2016. Nature Communications</a:t>
            </a:r>
            <a:endParaRPr lang="en-US" dirty="0"/>
          </a:p>
        </p:txBody>
      </p:sp>
    </p:spTree>
    <p:extLst>
      <p:ext uri="{BB962C8B-B14F-4D97-AF65-F5344CB8AC3E}">
        <p14:creationId xmlns:p14="http://schemas.microsoft.com/office/powerpoint/2010/main" val="4146841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4256" y="1160929"/>
            <a:ext cx="6987020" cy="4315512"/>
          </a:xfrm>
          <a:prstGeom prst="rect">
            <a:avLst/>
          </a:prstGeom>
        </p:spPr>
      </p:pic>
      <p:sp>
        <p:nvSpPr>
          <p:cNvPr id="3" name="Rectangle 2"/>
          <p:cNvSpPr/>
          <p:nvPr/>
        </p:nvSpPr>
        <p:spPr>
          <a:xfrm>
            <a:off x="674255" y="5756671"/>
            <a:ext cx="8294253" cy="646331"/>
          </a:xfrm>
          <a:prstGeom prst="rect">
            <a:avLst/>
          </a:prstGeom>
        </p:spPr>
        <p:txBody>
          <a:bodyPr wrap="square">
            <a:spAutoFit/>
          </a:bodyPr>
          <a:lstStyle/>
          <a:p>
            <a:r>
              <a:rPr lang="en-US" dirty="0"/>
              <a:t>Multiple facets of biodiversity drive the diversity–stability </a:t>
            </a:r>
            <a:r>
              <a:rPr lang="en-US" dirty="0" smtClean="0"/>
              <a:t>relationship</a:t>
            </a:r>
          </a:p>
          <a:p>
            <a:r>
              <a:rPr lang="en-US" dirty="0" smtClean="0"/>
              <a:t>Craven et al. 2018</a:t>
            </a:r>
            <a:endParaRPr lang="en-US" dirty="0"/>
          </a:p>
        </p:txBody>
      </p:sp>
    </p:spTree>
    <p:extLst>
      <p:ext uri="{BB962C8B-B14F-4D97-AF65-F5344CB8AC3E}">
        <p14:creationId xmlns:p14="http://schemas.microsoft.com/office/powerpoint/2010/main" val="38789319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1193" y="443346"/>
            <a:ext cx="6016194" cy="4516582"/>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7344" y="3352800"/>
            <a:ext cx="4636656" cy="3477492"/>
          </a:xfrm>
          <a:prstGeom prst="rect">
            <a:avLst/>
          </a:prstGeom>
        </p:spPr>
      </p:pic>
      <p:sp>
        <p:nvSpPr>
          <p:cNvPr id="4" name="TextBox 3"/>
          <p:cNvSpPr txBox="1"/>
          <p:nvPr/>
        </p:nvSpPr>
        <p:spPr>
          <a:xfrm>
            <a:off x="535709" y="101676"/>
            <a:ext cx="8084264" cy="461665"/>
          </a:xfrm>
          <a:prstGeom prst="rect">
            <a:avLst/>
          </a:prstGeom>
          <a:noFill/>
        </p:spPr>
        <p:txBody>
          <a:bodyPr wrap="none" rtlCol="0">
            <a:spAutoFit/>
          </a:bodyPr>
          <a:lstStyle/>
          <a:p>
            <a:r>
              <a:rPr lang="en-US" sz="2400" b="1" dirty="0" smtClean="0"/>
              <a:t>Ecosystem Models Ignore Species and Their Diversity</a:t>
            </a:r>
            <a:endParaRPr lang="en-US" sz="2400" b="1" dirty="0"/>
          </a:p>
        </p:txBody>
      </p:sp>
    </p:spTree>
    <p:extLst>
      <p:ext uri="{BB962C8B-B14F-4D97-AF65-F5344CB8AC3E}">
        <p14:creationId xmlns:p14="http://schemas.microsoft.com/office/powerpoint/2010/main" val="2563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3254" y="82889"/>
            <a:ext cx="4417997" cy="1423515"/>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53339" y="1434164"/>
            <a:ext cx="5695835" cy="3493259"/>
          </a:xfrm>
          <a:prstGeom prst="rect">
            <a:avLst/>
          </a:prstGeom>
        </p:spPr>
      </p:pic>
      <p:sp>
        <p:nvSpPr>
          <p:cNvPr id="4" name="Rectangle 3"/>
          <p:cNvSpPr/>
          <p:nvPr/>
        </p:nvSpPr>
        <p:spPr>
          <a:xfrm>
            <a:off x="288758" y="5037918"/>
            <a:ext cx="8430253" cy="1323439"/>
          </a:xfrm>
          <a:prstGeom prst="rect">
            <a:avLst/>
          </a:prstGeom>
        </p:spPr>
        <p:txBody>
          <a:bodyPr wrap="square">
            <a:spAutoFit/>
          </a:bodyPr>
          <a:lstStyle/>
          <a:p>
            <a:r>
              <a:rPr lang="en-US" sz="2000" b="1" i="1" dirty="0">
                <a:solidFill>
                  <a:schemeClr val="accent1"/>
                </a:solidFill>
              </a:rPr>
              <a:t>“A greater absolute amount of life can be supported…when life is developed under many and widely different forms,…the fairest measure of the amount of life being probably the amount of chemical composition and decomposition within a given period.”</a:t>
            </a:r>
          </a:p>
        </p:txBody>
      </p:sp>
    </p:spTree>
    <p:extLst>
      <p:ext uri="{BB962C8B-B14F-4D97-AF65-F5344CB8AC3E}">
        <p14:creationId xmlns:p14="http://schemas.microsoft.com/office/powerpoint/2010/main" val="2647207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240240" y="1010863"/>
            <a:ext cx="1864153" cy="2433756"/>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66" y="663438"/>
            <a:ext cx="2780018" cy="1452908"/>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523" y="2301801"/>
            <a:ext cx="2418373" cy="1295322"/>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06" y="3828069"/>
            <a:ext cx="2637405" cy="1556694"/>
          </a:xfrm>
          <a:prstGeom prst="rect">
            <a:avLst/>
          </a:prstGeom>
        </p:spPr>
      </p:pic>
      <p:pic>
        <p:nvPicPr>
          <p:cNvPr id="13" name="Picture 12"/>
          <p:cNvPicPr>
            <a:picLocks noChangeAspect="1"/>
          </p:cNvPicPr>
          <p:nvPr/>
        </p:nvPicPr>
        <p:blipFill rotWithShape="1">
          <a:blip r:embed="rId6" cstate="email">
            <a:extLst>
              <a:ext uri="{28A0092B-C50C-407E-A947-70E740481C1C}">
                <a14:useLocalDpi xmlns:a14="http://schemas.microsoft.com/office/drawing/2010/main"/>
              </a:ext>
            </a:extLst>
          </a:blip>
          <a:srcRect l="6998" t="7455"/>
          <a:stretch/>
        </p:blipFill>
        <p:spPr>
          <a:xfrm>
            <a:off x="0" y="5615709"/>
            <a:ext cx="3324509" cy="785754"/>
          </a:xfrm>
          <a:prstGeom prst="rect">
            <a:avLst/>
          </a:prstGeom>
        </p:spPr>
      </p:pic>
      <p:sp>
        <p:nvSpPr>
          <p:cNvPr id="17" name="TextBox 16"/>
          <p:cNvSpPr txBox="1"/>
          <p:nvPr/>
        </p:nvSpPr>
        <p:spPr>
          <a:xfrm>
            <a:off x="140444" y="136333"/>
            <a:ext cx="4031873" cy="369332"/>
          </a:xfrm>
          <a:prstGeom prst="rect">
            <a:avLst/>
          </a:prstGeom>
          <a:noFill/>
        </p:spPr>
        <p:txBody>
          <a:bodyPr wrap="none" rtlCol="0">
            <a:spAutoFit/>
          </a:bodyPr>
          <a:lstStyle/>
          <a:p>
            <a:r>
              <a:rPr lang="en-US" b="1" u="sng" dirty="0" smtClean="0"/>
              <a:t>1990-2000s—BEF becomes an idea</a:t>
            </a:r>
            <a:endParaRPr lang="en-US" b="1" u="sng" dirty="0"/>
          </a:p>
        </p:txBody>
      </p:sp>
      <p:pic>
        <p:nvPicPr>
          <p:cNvPr id="4" name="Picture 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64616" y="824998"/>
            <a:ext cx="2833839" cy="2898244"/>
          </a:xfrm>
          <a:prstGeom prst="rect">
            <a:avLst/>
          </a:prstGeom>
        </p:spPr>
      </p:pic>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90452" y="3949818"/>
            <a:ext cx="4521504" cy="2543346"/>
          </a:xfrm>
          <a:prstGeom prst="rect">
            <a:avLst/>
          </a:prstGeom>
        </p:spPr>
      </p:pic>
    </p:spTree>
    <p:extLst>
      <p:ext uri="{BB962C8B-B14F-4D97-AF65-F5344CB8AC3E}">
        <p14:creationId xmlns:p14="http://schemas.microsoft.com/office/powerpoint/2010/main" val="1637536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b="31359"/>
          <a:stretch/>
        </p:blipFill>
        <p:spPr bwMode="auto">
          <a:xfrm>
            <a:off x="4820868" y="801397"/>
            <a:ext cx="4082224" cy="134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7"/>
          <p:cNvGrpSpPr>
            <a:grpSpLocks/>
          </p:cNvGrpSpPr>
          <p:nvPr/>
        </p:nvGrpSpPr>
        <p:grpSpPr bwMode="auto">
          <a:xfrm>
            <a:off x="5534278" y="5262896"/>
            <a:ext cx="2498084" cy="1244694"/>
            <a:chOff x="4175349" y="468480"/>
            <a:chExt cx="3364030" cy="945885"/>
          </a:xfrm>
        </p:grpSpPr>
        <p:pic>
          <p:nvPicPr>
            <p:cNvPr id="4" name="Picture 5"/>
            <p:cNvPicPr>
              <a:picLocks noChangeAspect="1"/>
            </p:cNvPicPr>
            <p:nvPr/>
          </p:nvPicPr>
          <p:blipFill rotWithShape="1">
            <a:blip r:embed="rId3" cstate="email">
              <a:extLst>
                <a:ext uri="{28A0092B-C50C-407E-A947-70E740481C1C}">
                  <a14:useLocalDpi xmlns:a14="http://schemas.microsoft.com/office/drawing/2010/main"/>
                </a:ext>
              </a:extLst>
            </a:blip>
            <a:srcRect t="23214" r="33467" b="45569"/>
            <a:stretch/>
          </p:blipFill>
          <p:spPr bwMode="auto">
            <a:xfrm>
              <a:off x="4175349" y="468480"/>
              <a:ext cx="3364030" cy="71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28170" y="1187826"/>
              <a:ext cx="2419400" cy="2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Picture 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2438" y="801397"/>
            <a:ext cx="3506762" cy="111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t="14328" b="10570"/>
          <a:stretch/>
        </p:blipFill>
        <p:spPr>
          <a:xfrm>
            <a:off x="2007990" y="5262896"/>
            <a:ext cx="3256601" cy="1455123"/>
          </a:xfrm>
          <a:prstGeom prst="rect">
            <a:avLst/>
          </a:prstGeom>
        </p:spPr>
      </p:pic>
      <p:sp>
        <p:nvSpPr>
          <p:cNvPr id="8" name="TextBox 7"/>
          <p:cNvSpPr txBox="1"/>
          <p:nvPr/>
        </p:nvSpPr>
        <p:spPr>
          <a:xfrm>
            <a:off x="2248552" y="138743"/>
            <a:ext cx="3724096" cy="369332"/>
          </a:xfrm>
          <a:prstGeom prst="rect">
            <a:avLst/>
          </a:prstGeom>
          <a:noFill/>
        </p:spPr>
        <p:txBody>
          <a:bodyPr wrap="none" rtlCol="0">
            <a:spAutoFit/>
          </a:bodyPr>
          <a:lstStyle/>
          <a:p>
            <a:r>
              <a:rPr lang="en-US" b="1" u="sng" dirty="0" smtClean="0"/>
              <a:t>2010-2020s—BEF as a paradigm</a:t>
            </a:r>
            <a:endParaRPr lang="en-US" b="1" u="sng" dirty="0"/>
          </a:p>
        </p:txBody>
      </p:sp>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8350" y="2001079"/>
            <a:ext cx="2972777" cy="3091688"/>
          </a:xfrm>
          <a:prstGeom prst="rect">
            <a:avLst/>
          </a:prstGeom>
        </p:spPr>
      </p:pic>
      <p:sp>
        <p:nvSpPr>
          <p:cNvPr id="10" name="TextBox 9"/>
          <p:cNvSpPr txBox="1"/>
          <p:nvPr/>
        </p:nvSpPr>
        <p:spPr>
          <a:xfrm>
            <a:off x="393823" y="4982137"/>
            <a:ext cx="1800493" cy="369332"/>
          </a:xfrm>
          <a:prstGeom prst="rect">
            <a:avLst/>
          </a:prstGeom>
          <a:noFill/>
        </p:spPr>
        <p:txBody>
          <a:bodyPr wrap="none" rtlCol="0">
            <a:spAutoFit/>
          </a:bodyPr>
          <a:lstStyle/>
          <a:p>
            <a:r>
              <a:rPr lang="en-US" dirty="0" smtClean="0"/>
              <a:t>Cardinale et al. </a:t>
            </a:r>
            <a:endParaRPr lang="en-US" dirty="0"/>
          </a:p>
        </p:txBody>
      </p:sp>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58602" y="2376947"/>
            <a:ext cx="3542946" cy="2539542"/>
          </a:xfrm>
          <a:prstGeom prst="rect">
            <a:avLst/>
          </a:prstGeom>
        </p:spPr>
      </p:pic>
      <p:sp>
        <p:nvSpPr>
          <p:cNvPr id="12" name="TextBox 11"/>
          <p:cNvSpPr txBox="1"/>
          <p:nvPr/>
        </p:nvSpPr>
        <p:spPr>
          <a:xfrm>
            <a:off x="6976253" y="4916489"/>
            <a:ext cx="1505540" cy="369332"/>
          </a:xfrm>
          <a:prstGeom prst="rect">
            <a:avLst/>
          </a:prstGeom>
          <a:noFill/>
        </p:spPr>
        <p:txBody>
          <a:bodyPr wrap="none" rtlCol="0">
            <a:spAutoFit/>
          </a:bodyPr>
          <a:lstStyle/>
          <a:p>
            <a:r>
              <a:rPr lang="en-US" dirty="0" smtClean="0"/>
              <a:t>Hooper et al.</a:t>
            </a:r>
            <a:endParaRPr lang="en-US" dirty="0"/>
          </a:p>
        </p:txBody>
      </p:sp>
    </p:spTree>
    <p:extLst>
      <p:ext uri="{BB962C8B-B14F-4D97-AF65-F5344CB8AC3E}">
        <p14:creationId xmlns:p14="http://schemas.microsoft.com/office/powerpoint/2010/main" val="1279185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6810" y="86264"/>
            <a:ext cx="4314001" cy="923330"/>
          </a:xfrm>
          <a:prstGeom prst="rect">
            <a:avLst/>
          </a:prstGeom>
          <a:noFill/>
        </p:spPr>
        <p:txBody>
          <a:bodyPr wrap="none" rtlCol="0">
            <a:spAutoFit/>
          </a:bodyPr>
          <a:lstStyle/>
          <a:p>
            <a:r>
              <a:rPr lang="en-US" b="1" dirty="0" smtClean="0"/>
              <a:t>What about other biodiversity facets?</a:t>
            </a:r>
          </a:p>
          <a:p>
            <a:endParaRPr lang="en-US" b="1" dirty="0"/>
          </a:p>
          <a:p>
            <a:endParaRPr lang="en-US" b="1" dirty="0" smtClean="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433" y="392031"/>
            <a:ext cx="2700069" cy="2655779"/>
          </a:xfrm>
          <a:prstGeom prst="rect">
            <a:avLst/>
          </a:prstGeom>
        </p:spPr>
      </p:pic>
      <p:sp>
        <p:nvSpPr>
          <p:cNvPr id="4" name="TextBox 3"/>
          <p:cNvSpPr txBox="1"/>
          <p:nvPr/>
        </p:nvSpPr>
        <p:spPr>
          <a:xfrm>
            <a:off x="284672" y="1992702"/>
            <a:ext cx="2980303" cy="3693319"/>
          </a:xfrm>
          <a:prstGeom prst="rect">
            <a:avLst/>
          </a:prstGeom>
          <a:noFill/>
        </p:spPr>
        <p:txBody>
          <a:bodyPr wrap="none" rtlCol="0">
            <a:spAutoFit/>
          </a:bodyPr>
          <a:lstStyle/>
          <a:p>
            <a:pPr marL="342900" indent="-342900">
              <a:buAutoNum type="arabicPeriod"/>
            </a:pPr>
            <a:r>
              <a:rPr lang="en-US" b="1" dirty="0" smtClean="0"/>
              <a:t>Genetic diversity</a:t>
            </a:r>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r>
              <a:rPr lang="en-US" b="1" dirty="0" smtClean="0"/>
              <a:t>Phylogenetic diversity</a:t>
            </a:r>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r>
              <a:rPr lang="en-US" b="1" dirty="0" smtClean="0"/>
              <a:t>Functional diversity</a:t>
            </a:r>
            <a:endParaRPr lang="en-US" b="1"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07502" y="2860053"/>
            <a:ext cx="2700068" cy="195861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43539" y="4949084"/>
            <a:ext cx="3417496" cy="1908916"/>
          </a:xfrm>
          <a:prstGeom prst="rect">
            <a:avLst/>
          </a:prstGeom>
        </p:spPr>
      </p:pic>
    </p:spTree>
    <p:extLst>
      <p:ext uri="{BB962C8B-B14F-4D97-AF65-F5344CB8AC3E}">
        <p14:creationId xmlns:p14="http://schemas.microsoft.com/office/powerpoint/2010/main" val="1313781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7" y="395986"/>
            <a:ext cx="6234399" cy="523220"/>
          </a:xfrm>
          <a:prstGeom prst="rect">
            <a:avLst/>
          </a:prstGeom>
          <a:noFill/>
        </p:spPr>
        <p:txBody>
          <a:bodyPr wrap="none" rtlCol="0">
            <a:spAutoFit/>
          </a:bodyPr>
          <a:lstStyle/>
          <a:p>
            <a:r>
              <a:rPr lang="en-US" sz="2800" b="1" dirty="0" smtClean="0"/>
              <a:t>Which community is more diverse?</a:t>
            </a:r>
            <a:endParaRPr lang="en-US" sz="2800" b="1" dirty="0"/>
          </a:p>
        </p:txBody>
      </p:sp>
      <p:sp>
        <p:nvSpPr>
          <p:cNvPr id="3" name="Oval 2"/>
          <p:cNvSpPr/>
          <p:nvPr/>
        </p:nvSpPr>
        <p:spPr>
          <a:xfrm>
            <a:off x="0" y="1348509"/>
            <a:ext cx="4717136" cy="45778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717136" y="1759789"/>
            <a:ext cx="4343737" cy="459586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8610" y="1759788"/>
            <a:ext cx="2106619" cy="1404413"/>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3198" y="3164201"/>
            <a:ext cx="1890309" cy="1193879"/>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l="14301" r="23166"/>
          <a:stretch/>
        </p:blipFill>
        <p:spPr>
          <a:xfrm>
            <a:off x="1723094" y="3808451"/>
            <a:ext cx="2370460" cy="1333762"/>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20689" y="3375178"/>
            <a:ext cx="2184286" cy="1100154"/>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8967" y="2478788"/>
            <a:ext cx="1844145" cy="1496053"/>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687466" y="4560322"/>
            <a:ext cx="1505527" cy="1163782"/>
          </a:xfrm>
          <a:prstGeom prst="rect">
            <a:avLst/>
          </a:prstGeom>
        </p:spPr>
      </p:pic>
    </p:spTree>
    <p:extLst>
      <p:ext uri="{BB962C8B-B14F-4D97-AF65-F5344CB8AC3E}">
        <p14:creationId xmlns:p14="http://schemas.microsoft.com/office/powerpoint/2010/main" val="849654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011" y="203889"/>
            <a:ext cx="3571875" cy="2809875"/>
          </a:xfrm>
          <a:prstGeom prst="rect">
            <a:avLst/>
          </a:prstGeom>
        </p:spPr>
      </p:pic>
      <p:pic>
        <p:nvPicPr>
          <p:cNvPr id="4" name="Picture 3"/>
          <p:cNvPicPr>
            <a:picLocks noChangeAspect="1"/>
          </p:cNvPicPr>
          <p:nvPr/>
        </p:nvPicPr>
        <p:blipFill>
          <a:blip r:embed="rId3"/>
          <a:stretch>
            <a:fillRect/>
          </a:stretch>
        </p:blipFill>
        <p:spPr>
          <a:xfrm>
            <a:off x="4302604" y="273619"/>
            <a:ext cx="4716228" cy="4729703"/>
          </a:xfrm>
          <a:prstGeom prst="rect">
            <a:avLst/>
          </a:prstGeom>
        </p:spPr>
      </p:pic>
      <p:grpSp>
        <p:nvGrpSpPr>
          <p:cNvPr id="3" name="Group 2"/>
          <p:cNvGrpSpPr/>
          <p:nvPr/>
        </p:nvGrpSpPr>
        <p:grpSpPr>
          <a:xfrm>
            <a:off x="327110" y="3702177"/>
            <a:ext cx="5623305" cy="2857410"/>
            <a:chOff x="327110" y="3702177"/>
            <a:chExt cx="5623305" cy="2857410"/>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7110" y="3702177"/>
              <a:ext cx="4213867" cy="2232797"/>
            </a:xfrm>
            <a:prstGeom prst="rect">
              <a:avLst/>
            </a:prstGeom>
          </p:spPr>
        </p:pic>
        <p:sp>
          <p:nvSpPr>
            <p:cNvPr id="6" name="TextBox 5"/>
            <p:cNvSpPr txBox="1"/>
            <p:nvPr/>
          </p:nvSpPr>
          <p:spPr>
            <a:xfrm>
              <a:off x="629728" y="6190255"/>
              <a:ext cx="5320687" cy="369332"/>
            </a:xfrm>
            <a:prstGeom prst="rect">
              <a:avLst/>
            </a:prstGeom>
            <a:noFill/>
          </p:spPr>
          <p:txBody>
            <a:bodyPr wrap="none" rtlCol="0">
              <a:spAutoFit/>
            </a:bodyPr>
            <a:lstStyle/>
            <a:p>
              <a:r>
                <a:rPr lang="en-US" dirty="0" err="1" smtClean="0"/>
                <a:t>Phylodiversity</a:t>
              </a:r>
              <a:r>
                <a:rPr lang="en-US" dirty="0" smtClean="0"/>
                <a:t>=sum of branch lengths (Faith 2002)</a:t>
              </a:r>
              <a:endParaRPr lang="en-US" dirty="0"/>
            </a:p>
          </p:txBody>
        </p:sp>
      </p:grpSp>
    </p:spTree>
    <p:extLst>
      <p:ext uri="{BB962C8B-B14F-4D97-AF65-F5344CB8AC3E}">
        <p14:creationId xmlns:p14="http://schemas.microsoft.com/office/powerpoint/2010/main" val="18938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7095" t="-482" r="7335" b="26041"/>
          <a:stretch/>
        </p:blipFill>
        <p:spPr>
          <a:xfrm>
            <a:off x="577970" y="432657"/>
            <a:ext cx="7962182" cy="2664141"/>
          </a:xfrm>
          <a:prstGeom prst="rect">
            <a:avLst/>
          </a:prstGeom>
        </p:spPr>
      </p:pic>
      <p:sp>
        <p:nvSpPr>
          <p:cNvPr id="3" name="TextBox 2"/>
          <p:cNvSpPr txBox="1"/>
          <p:nvPr/>
        </p:nvSpPr>
        <p:spPr>
          <a:xfrm>
            <a:off x="6987396" y="6435306"/>
            <a:ext cx="2022733" cy="369332"/>
          </a:xfrm>
          <a:prstGeom prst="rect">
            <a:avLst/>
          </a:prstGeom>
          <a:noFill/>
        </p:spPr>
        <p:txBody>
          <a:bodyPr wrap="none" rtlCol="0">
            <a:spAutoFit/>
          </a:bodyPr>
          <a:lstStyle/>
          <a:p>
            <a:r>
              <a:rPr lang="en-US" dirty="0" smtClean="0"/>
              <a:t>Tucker et al. 2016</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804" y="3593372"/>
            <a:ext cx="8648261" cy="2703911"/>
          </a:xfrm>
          <a:prstGeom prst="rect">
            <a:avLst/>
          </a:prstGeom>
        </p:spPr>
      </p:pic>
    </p:spTree>
    <p:extLst>
      <p:ext uri="{BB962C8B-B14F-4D97-AF65-F5344CB8AC3E}">
        <p14:creationId xmlns:p14="http://schemas.microsoft.com/office/powerpoint/2010/main" val="497238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3251" y="656512"/>
            <a:ext cx="7598170" cy="461665"/>
          </a:xfrm>
          <a:prstGeom prst="rect">
            <a:avLst/>
          </a:prstGeom>
          <a:noFill/>
        </p:spPr>
        <p:txBody>
          <a:bodyPr wrap="none" rtlCol="0">
            <a:spAutoFit/>
          </a:bodyPr>
          <a:lstStyle/>
          <a:p>
            <a:r>
              <a:rPr lang="en-US" sz="2400" b="1" u="sng" dirty="0" smtClean="0">
                <a:solidFill>
                  <a:srgbClr val="0153B7"/>
                </a:solidFill>
              </a:rPr>
              <a:t>Two main uses of phylogenetic diversity measures</a:t>
            </a:r>
          </a:p>
        </p:txBody>
      </p:sp>
      <p:sp>
        <p:nvSpPr>
          <p:cNvPr id="4" name="TextBox 3"/>
          <p:cNvSpPr txBox="1"/>
          <p:nvPr/>
        </p:nvSpPr>
        <p:spPr>
          <a:xfrm>
            <a:off x="543464" y="2286000"/>
            <a:ext cx="7369613" cy="2677656"/>
          </a:xfrm>
          <a:prstGeom prst="rect">
            <a:avLst/>
          </a:prstGeom>
          <a:noFill/>
        </p:spPr>
        <p:txBody>
          <a:bodyPr wrap="square" rtlCol="0">
            <a:spAutoFit/>
          </a:bodyPr>
          <a:lstStyle/>
          <a:p>
            <a:pPr marL="342900" indent="-342900">
              <a:buAutoNum type="arabicPeriod"/>
            </a:pPr>
            <a:r>
              <a:rPr lang="en-US" sz="2400" b="1" dirty="0" smtClean="0"/>
              <a:t>Explore evolutionary patterns (sometimes in the context of conservation)</a:t>
            </a:r>
          </a:p>
          <a:p>
            <a:pPr marL="342900" indent="-342900">
              <a:buAutoNum type="arabicPeriod"/>
            </a:pPr>
            <a:endParaRPr lang="en-US" sz="2400" b="1" dirty="0"/>
          </a:p>
          <a:p>
            <a:pPr marL="342900" indent="-342900">
              <a:buAutoNum type="arabicPeriod"/>
            </a:pPr>
            <a:endParaRPr lang="en-US" sz="2400" b="1" dirty="0" smtClean="0"/>
          </a:p>
          <a:p>
            <a:pPr marL="342900" indent="-342900">
              <a:buAutoNum type="arabicPeriod"/>
            </a:pPr>
            <a:endParaRPr lang="en-US" sz="2400" b="1" dirty="0"/>
          </a:p>
          <a:p>
            <a:pPr marL="342900" indent="-342900">
              <a:buAutoNum type="arabicPeriod"/>
            </a:pPr>
            <a:r>
              <a:rPr lang="en-US" sz="2400" b="1" dirty="0" smtClean="0"/>
              <a:t>As ‘proxy’ for niche similarity ideas (e.g., phylogeny = function)</a:t>
            </a:r>
            <a:endParaRPr lang="en-US" sz="2400" b="1" dirty="0"/>
          </a:p>
        </p:txBody>
      </p:sp>
    </p:spTree>
    <p:extLst>
      <p:ext uri="{BB962C8B-B14F-4D97-AF65-F5344CB8AC3E}">
        <p14:creationId xmlns:p14="http://schemas.microsoft.com/office/powerpoint/2010/main" val="2777021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2218" y="1246908"/>
            <a:ext cx="5583071" cy="4688907"/>
          </a:xfrm>
          <a:prstGeom prst="rect">
            <a:avLst/>
          </a:prstGeom>
        </p:spPr>
      </p:pic>
      <p:sp>
        <p:nvSpPr>
          <p:cNvPr id="3" name="TextBox 2"/>
          <p:cNvSpPr txBox="1"/>
          <p:nvPr/>
        </p:nvSpPr>
        <p:spPr>
          <a:xfrm>
            <a:off x="6373177" y="6331788"/>
            <a:ext cx="2770823" cy="369332"/>
          </a:xfrm>
          <a:prstGeom prst="rect">
            <a:avLst/>
          </a:prstGeom>
          <a:noFill/>
        </p:spPr>
        <p:txBody>
          <a:bodyPr wrap="none" rtlCol="0">
            <a:spAutoFit/>
          </a:bodyPr>
          <a:lstStyle/>
          <a:p>
            <a:r>
              <a:rPr lang="en-US" dirty="0" smtClean="0"/>
              <a:t>Davies and Buckley 2011</a:t>
            </a:r>
            <a:endParaRPr lang="en-US" dirty="0"/>
          </a:p>
        </p:txBody>
      </p:sp>
      <p:sp>
        <p:nvSpPr>
          <p:cNvPr id="5" name="TextBox 4"/>
          <p:cNvSpPr txBox="1"/>
          <p:nvPr/>
        </p:nvSpPr>
        <p:spPr>
          <a:xfrm>
            <a:off x="336430" y="125885"/>
            <a:ext cx="2582758" cy="3970318"/>
          </a:xfrm>
          <a:prstGeom prst="rect">
            <a:avLst/>
          </a:prstGeom>
          <a:noFill/>
        </p:spPr>
        <p:txBody>
          <a:bodyPr wrap="none" rtlCol="0">
            <a:spAutoFit/>
          </a:bodyPr>
          <a:lstStyle/>
          <a:p>
            <a:r>
              <a:rPr lang="en-US" b="1" dirty="0" smtClean="0"/>
              <a:t>Mammals</a:t>
            </a:r>
          </a:p>
          <a:p>
            <a:endParaRPr lang="en-US" b="1" dirty="0" smtClean="0"/>
          </a:p>
          <a:p>
            <a:r>
              <a:rPr lang="en-US" b="1" dirty="0" smtClean="0"/>
              <a:t>—taxonomic diversity</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r>
              <a:rPr lang="en-US" b="1" dirty="0" smtClean="0"/>
              <a:t>--Phylogenetic</a:t>
            </a:r>
          </a:p>
          <a:p>
            <a:r>
              <a:rPr lang="en-US" b="1" dirty="0" smtClean="0"/>
              <a:t>diversity</a:t>
            </a:r>
            <a:endParaRPr lang="en-US" b="1" dirty="0"/>
          </a:p>
        </p:txBody>
      </p:sp>
    </p:spTree>
    <p:extLst>
      <p:ext uri="{BB962C8B-B14F-4D97-AF65-F5344CB8AC3E}">
        <p14:creationId xmlns:p14="http://schemas.microsoft.com/office/powerpoint/2010/main" val="4939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3028" y="338757"/>
            <a:ext cx="8993004" cy="58865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581" y="6479431"/>
            <a:ext cx="4916731" cy="369332"/>
          </a:xfrm>
          <a:prstGeom prst="rect">
            <a:avLst/>
          </a:prstGeom>
          <a:noFill/>
        </p:spPr>
        <p:txBody>
          <a:bodyPr wrap="none" rtlCol="0">
            <a:spAutoFit/>
          </a:bodyPr>
          <a:lstStyle/>
          <a:p>
            <a:r>
              <a:rPr lang="en-US" dirty="0" err="1" smtClean="0"/>
              <a:t>Robuchon</a:t>
            </a:r>
            <a:r>
              <a:rPr lang="en-US" dirty="0" smtClean="0"/>
              <a:t> et al. 2021 Nature Communications</a:t>
            </a:r>
            <a:endParaRPr lang="en-US" dirty="0"/>
          </a:p>
        </p:txBody>
      </p:sp>
    </p:spTree>
    <p:extLst>
      <p:ext uri="{BB962C8B-B14F-4D97-AF65-F5344CB8AC3E}">
        <p14:creationId xmlns:p14="http://schemas.microsoft.com/office/powerpoint/2010/main" val="1193682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Words>
  <Application>Microsoft Office PowerPoint</Application>
  <PresentationFormat>On-screen Show (4:3)</PresentationFormat>
  <Paragraphs>69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ＭＳ Ｐゴシック</vt:lpstr>
      <vt:lpstr>Arial</vt:lpstr>
      <vt:lpstr>Calibri</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MLU talk</dc:title>
  <dc:creator>Tiffany Knight</dc:creator>
  <cp:lastModifiedBy>Chase, Jonathan</cp:lastModifiedBy>
  <cp:revision>986</cp:revision>
  <cp:lastPrinted>2016-11-23T08:12:01Z</cp:lastPrinted>
  <dcterms:created xsi:type="dcterms:W3CDTF">2012-03-08T19:33:33Z</dcterms:created>
  <dcterms:modified xsi:type="dcterms:W3CDTF">2022-01-23T15:55:27Z</dcterms:modified>
</cp:coreProperties>
</file>